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118488a2db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18488a2db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118488a2d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18488a2d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118488a2d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18488a2d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118488a2db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8488a2db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118488a2db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18488a2db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16a25fae2e_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6a25fae2e_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16a25fae2e_8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6a25fae2e_8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118488a2db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18488a2db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Incremental Problem Solving for CS1100</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Karl Lieberherr</a:t>
            </a:r>
            <a:endParaRPr/>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Incremental Problem Solving is Important in CS</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Comes under different names</a:t>
            </a:r>
            <a:endParaRPr/>
          </a:p>
          <a:p>
            <a:pPr indent="-317500" lvl="1" marL="914400" rtl="0" algn="l">
              <a:spcBef>
                <a:spcPts val="0"/>
              </a:spcBef>
              <a:spcAft>
                <a:spcPts val="0"/>
              </a:spcAft>
              <a:buSzPts val="1400"/>
              <a:buChar char="○"/>
            </a:pPr>
            <a:r>
              <a:rPr lang="en"/>
              <a:t>Incremental Development</a:t>
            </a:r>
            <a:endParaRPr/>
          </a:p>
          <a:p>
            <a:pPr indent="-317500" lvl="1" marL="914400" rtl="0" algn="l">
              <a:spcBef>
                <a:spcPts val="0"/>
              </a:spcBef>
              <a:spcAft>
                <a:spcPts val="0"/>
              </a:spcAft>
              <a:buSzPts val="1400"/>
              <a:buChar char="○"/>
            </a:pPr>
            <a:r>
              <a:rPr lang="en"/>
              <a:t>Iterative Development</a:t>
            </a:r>
            <a:endParaRPr/>
          </a:p>
          <a:p>
            <a:pPr indent="-317500" lvl="1" marL="914400" rtl="0" algn="l">
              <a:spcBef>
                <a:spcPts val="0"/>
              </a:spcBef>
              <a:spcAft>
                <a:spcPts val="0"/>
              </a:spcAft>
              <a:buSzPts val="1400"/>
              <a:buChar char="○"/>
            </a:pPr>
            <a:r>
              <a:rPr lang="en"/>
              <a:t>Staged Development</a:t>
            </a:r>
            <a:endParaRPr/>
          </a:p>
          <a:p>
            <a:pPr indent="-317500" lvl="1" marL="914400" rtl="0" algn="l">
              <a:spcBef>
                <a:spcPts val="0"/>
              </a:spcBef>
              <a:spcAft>
                <a:spcPts val="0"/>
              </a:spcAft>
              <a:buSzPts val="1400"/>
              <a:buChar char="○"/>
            </a:pPr>
            <a:r>
              <a:rPr lang="en"/>
              <a:t>Stepwise Refinement</a:t>
            </a:r>
            <a:endParaRPr/>
          </a:p>
          <a:p>
            <a:pPr indent="-317500" lvl="1" marL="914400" rtl="0" algn="l">
              <a:spcBef>
                <a:spcPts val="0"/>
              </a:spcBef>
              <a:spcAft>
                <a:spcPts val="0"/>
              </a:spcAft>
              <a:buSzPts val="1400"/>
              <a:buChar char="○"/>
            </a:pPr>
            <a:r>
              <a:rPr lang="en"/>
              <a:t>Problem Solving by Reduction or Simplification</a:t>
            </a:r>
            <a:endParaRPr/>
          </a:p>
          <a:p>
            <a:pPr indent="-317500" lvl="1" marL="914400" rtl="0" algn="l">
              <a:spcBef>
                <a:spcPts val="0"/>
              </a:spcBef>
              <a:spcAft>
                <a:spcPts val="0"/>
              </a:spcAft>
              <a:buSzPts val="1400"/>
              <a:buChar char="○"/>
            </a:pPr>
            <a:r>
              <a:rPr lang="en"/>
              <a:t>Divide and Conquer (as a special case)</a:t>
            </a:r>
            <a:endParaRPr/>
          </a:p>
          <a:p>
            <a:pPr indent="-342900" lvl="0" marL="457200" rtl="0" algn="l">
              <a:spcBef>
                <a:spcPts val="0"/>
              </a:spcBef>
              <a:spcAft>
                <a:spcPts val="0"/>
              </a:spcAft>
              <a:buSzPts val="1800"/>
              <a:buChar char="●"/>
            </a:pPr>
            <a:r>
              <a:rPr lang="en"/>
              <a:t>The theme is: start with a simple subproblem first, build your confidence with the simple subproblem, and then attack the next more complex subproblem. Iterate until you have the problem solved.</a:t>
            </a:r>
            <a:endParaRPr/>
          </a:p>
          <a:p>
            <a:pPr indent="-317500" lvl="1" marL="914400" rtl="0" algn="l">
              <a:spcBef>
                <a:spcPts val="0"/>
              </a:spcBef>
              <a:spcAft>
                <a:spcPts val="0"/>
              </a:spcAft>
              <a:buSzPts val="1400"/>
              <a:buChar char="○"/>
            </a:pPr>
            <a:r>
              <a:rPr lang="en"/>
              <a:t>Very useful for spreadsheet development and for query development and for problem solving in general.</a:t>
            </a:r>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Demonstrated with Problem 2 in Assignment 2</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Look for a partial solution. Find a solution which satisfies conditions 1 to 4 (called a </a:t>
            </a:r>
            <a:r>
              <a:rPr lang="en">
                <a:solidFill>
                  <a:srgbClr val="FF0000"/>
                </a:solidFill>
              </a:rPr>
              <a:t>feasible</a:t>
            </a:r>
            <a:r>
              <a:rPr lang="en"/>
              <a:t> solution). Once we have such a solution, we improve it also satisfying the maximization constraint.</a:t>
            </a:r>
            <a:endParaRPr/>
          </a:p>
          <a:p>
            <a:pPr indent="-317500" lvl="1" marL="914400" rtl="0" algn="l">
              <a:spcBef>
                <a:spcPts val="0"/>
              </a:spcBef>
              <a:spcAft>
                <a:spcPts val="0"/>
              </a:spcAft>
              <a:buSzPts val="1400"/>
              <a:buChar char="○"/>
            </a:pPr>
            <a:r>
              <a:rPr lang="en"/>
              <a:t>How can we find a feasible solution? </a:t>
            </a:r>
            <a:r>
              <a:rPr lang="en"/>
              <a:t>Look at dependencies between variables. x2 influences x1 (x1=2*x2). x2 influences x4 (x4=x2-1 minimally satisfying condition 3). x2 influences x3 (sum must be 1000). So let’s start with giving x2 only 1 share: x2=1.</a:t>
            </a:r>
            <a:endParaRPr/>
          </a:p>
          <a:p>
            <a:pPr indent="-317500" lvl="1" marL="914400" rtl="0" algn="l">
              <a:spcBef>
                <a:spcPts val="0"/>
              </a:spcBef>
              <a:spcAft>
                <a:spcPts val="0"/>
              </a:spcAft>
              <a:buSzPts val="1400"/>
              <a:buChar char="○"/>
            </a:pPr>
            <a:r>
              <a:rPr lang="en"/>
              <a:t>x2 =1, x1 = 2, x4 = 0, x3 = 997 which gives a total of 1000. </a:t>
            </a:r>
            <a:r>
              <a:rPr lang="en">
                <a:solidFill>
                  <a:srgbClr val="FF0000"/>
                </a:solidFill>
              </a:rPr>
              <a:t>Success: A feasible solution</a:t>
            </a:r>
            <a:r>
              <a:rPr lang="en"/>
              <a:t>.</a:t>
            </a:r>
            <a:endParaRPr/>
          </a:p>
          <a:p>
            <a:pPr indent="-317500" lvl="1" marL="914400" rtl="0" algn="l">
              <a:spcBef>
                <a:spcPts val="0"/>
              </a:spcBef>
              <a:spcAft>
                <a:spcPts val="0"/>
              </a:spcAft>
              <a:buSzPts val="1400"/>
              <a:buChar char="○"/>
            </a:pPr>
            <a:r>
              <a:t/>
            </a:r>
            <a:endParaRPr/>
          </a:p>
        </p:txBody>
      </p:sp>
      <p:sp>
        <p:nvSpPr>
          <p:cNvPr id="70" name="Google Shape;70;p15"/>
          <p:cNvSpPr txBox="1"/>
          <p:nvPr/>
        </p:nvSpPr>
        <p:spPr>
          <a:xfrm>
            <a:off x="1390325" y="3635500"/>
            <a:ext cx="6510300" cy="75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x1 	x2	x3	x4 	total</a:t>
            </a:r>
            <a:endParaRPr/>
          </a:p>
          <a:p>
            <a:pPr indent="0" lvl="0" marL="0" rtl="0" algn="l">
              <a:spcBef>
                <a:spcPts val="0"/>
              </a:spcBef>
              <a:spcAft>
                <a:spcPts val="0"/>
              </a:spcAft>
              <a:buNone/>
            </a:pPr>
            <a:r>
              <a:rPr lang="en"/>
              <a:t>2	1	997	0	1000</a:t>
            </a:r>
            <a:endParaRPr/>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 feasible solution</a:t>
            </a:r>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We have only a partial solution to the problem: we have a feasible solution. But we must also maximize x4! Before we maximize x4 lets try to find a better x4, again solving a simpler problem.</a:t>
            </a:r>
            <a:endParaRPr/>
          </a:p>
          <a:p>
            <a:pPr indent="0" lvl="0" marL="0" rtl="0" algn="l">
              <a:spcBef>
                <a:spcPts val="1600"/>
              </a:spcBef>
              <a:spcAft>
                <a:spcPts val="0"/>
              </a:spcAft>
              <a:buNone/>
            </a:pPr>
            <a:r>
              <a:rPr lang="en"/>
              <a:t>What if we add 1 to x2?</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a:t>Success: we found a better x4 (1 instead of 0). Check carefully that all constraints are satisfied including x3&gt;x1+x2.</a:t>
            </a:r>
            <a:endParaRPr/>
          </a:p>
        </p:txBody>
      </p:sp>
      <p:sp>
        <p:nvSpPr>
          <p:cNvPr id="78" name="Google Shape;78;p16"/>
          <p:cNvSpPr txBox="1"/>
          <p:nvPr/>
        </p:nvSpPr>
        <p:spPr>
          <a:xfrm>
            <a:off x="926900" y="2618225"/>
            <a:ext cx="6510300" cy="75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x1 	x2	x3	x4 	total</a:t>
            </a:r>
            <a:endParaRPr/>
          </a:p>
          <a:p>
            <a:pPr indent="0" lvl="0" marL="0" rtl="0" algn="l">
              <a:spcBef>
                <a:spcPts val="0"/>
              </a:spcBef>
              <a:spcAft>
                <a:spcPts val="0"/>
              </a:spcAft>
              <a:buNone/>
            </a:pPr>
            <a:r>
              <a:rPr lang="en"/>
              <a:t>4	2	993	1	1000</a:t>
            </a:r>
            <a:endParaRPr/>
          </a:p>
        </p:txBody>
      </p:sp>
      <p:sp>
        <p:nvSpPr>
          <p:cNvPr id="79" name="Google Shape;79;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Can we repeat this?</a:t>
            </a:r>
            <a:endParaRPr/>
          </a:p>
        </p:txBody>
      </p:sp>
      <p:sp>
        <p:nvSpPr>
          <p:cNvPr id="85" name="Google Shape;85;p17"/>
          <p:cNvSpPr txBox="1"/>
          <p:nvPr>
            <p:ph idx="1" type="body"/>
          </p:nvPr>
        </p:nvSpPr>
        <p:spPr>
          <a:xfrm>
            <a:off x="221275" y="1132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Let’s take a big jump, using the idea of binary search. x2 = 200.</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a:t>But now we left the region of feasibility. (x3&gt;x1+x2 is violated).</a:t>
            </a:r>
            <a:endParaRPr/>
          </a:p>
          <a:p>
            <a:pPr indent="-342900" lvl="0" marL="457200" rtl="0" algn="l">
              <a:spcBef>
                <a:spcPts val="0"/>
              </a:spcBef>
              <a:spcAft>
                <a:spcPts val="0"/>
              </a:spcAft>
              <a:buSzPts val="1800"/>
              <a:buChar char="●"/>
            </a:pPr>
            <a:r>
              <a:rPr lang="en"/>
              <a:t>Let’s go in the middle: x2 = 100.</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a:t>We are back to feasibility. (x3&gt;x1+x2 is satisfied)</a:t>
            </a:r>
            <a:endParaRPr/>
          </a:p>
          <a:p>
            <a:pPr indent="-342900" lvl="0" marL="457200" rtl="0" algn="l">
              <a:spcBef>
                <a:spcPts val="0"/>
              </a:spcBef>
              <a:spcAft>
                <a:spcPts val="0"/>
              </a:spcAft>
              <a:buSzPts val="1800"/>
              <a:buChar char="●"/>
            </a:pPr>
            <a:r>
              <a:rPr lang="en"/>
              <a:t>The correct maximum must be between 100 and 200. How can you find it?</a:t>
            </a:r>
            <a:endParaRPr/>
          </a:p>
          <a:p>
            <a:pPr indent="0" lvl="0" marL="0" rtl="0" algn="l">
              <a:spcBef>
                <a:spcPts val="1600"/>
              </a:spcBef>
              <a:spcAft>
                <a:spcPts val="1600"/>
              </a:spcAft>
              <a:buNone/>
            </a:pPr>
            <a:r>
              <a:rPr lang="en"/>
              <a:t> </a:t>
            </a:r>
            <a:endParaRPr/>
          </a:p>
        </p:txBody>
      </p:sp>
      <p:sp>
        <p:nvSpPr>
          <p:cNvPr id="86" name="Google Shape;86;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87" name="Google Shape;87;p17"/>
          <p:cNvSpPr txBox="1"/>
          <p:nvPr/>
        </p:nvSpPr>
        <p:spPr>
          <a:xfrm>
            <a:off x="1209400" y="1198100"/>
            <a:ext cx="3289200" cy="1024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rPr>
              <a:t>x1 	x2	x3	x4 	total</a:t>
            </a:r>
            <a:endParaRPr>
              <a:solidFill>
                <a:schemeClr val="dk1"/>
              </a:solidFill>
            </a:endParaRPr>
          </a:p>
          <a:p>
            <a:pPr indent="0" lvl="0" marL="0" rtl="0" algn="l">
              <a:spcBef>
                <a:spcPts val="0"/>
              </a:spcBef>
              <a:spcAft>
                <a:spcPts val="0"/>
              </a:spcAft>
              <a:buNone/>
            </a:pPr>
            <a:r>
              <a:rPr lang="en">
                <a:solidFill>
                  <a:schemeClr val="dk1"/>
                </a:solidFill>
              </a:rPr>
              <a:t>400	200</a:t>
            </a:r>
            <a:r>
              <a:rPr lang="en">
                <a:solidFill>
                  <a:schemeClr val="dk1"/>
                </a:solidFill>
              </a:rPr>
              <a:t>	201</a:t>
            </a:r>
            <a:r>
              <a:rPr lang="en">
                <a:solidFill>
                  <a:schemeClr val="dk1"/>
                </a:solidFill>
              </a:rPr>
              <a:t>	199	1000</a:t>
            </a:r>
            <a:endParaRPr>
              <a:solidFill>
                <a:schemeClr val="dk1"/>
              </a:solidFill>
            </a:endParaRPr>
          </a:p>
        </p:txBody>
      </p:sp>
      <p:sp>
        <p:nvSpPr>
          <p:cNvPr id="88" name="Google Shape;88;p17"/>
          <p:cNvSpPr txBox="1"/>
          <p:nvPr/>
        </p:nvSpPr>
        <p:spPr>
          <a:xfrm>
            <a:off x="4040550" y="2729450"/>
            <a:ext cx="3289200" cy="1024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rPr>
              <a:t>x1 	x2	x3	x4 	total</a:t>
            </a:r>
            <a:endParaRPr>
              <a:solidFill>
                <a:schemeClr val="dk1"/>
              </a:solidFill>
            </a:endParaRPr>
          </a:p>
          <a:p>
            <a:pPr indent="0" lvl="0" marL="0" rtl="0" algn="l">
              <a:spcBef>
                <a:spcPts val="0"/>
              </a:spcBef>
              <a:spcAft>
                <a:spcPts val="0"/>
              </a:spcAft>
              <a:buNone/>
            </a:pPr>
            <a:r>
              <a:rPr lang="en">
                <a:solidFill>
                  <a:schemeClr val="dk1"/>
                </a:solidFill>
              </a:rPr>
              <a:t>200	100 	601	99	1000</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Linear Search versus Binary Search</a:t>
            </a:r>
            <a:endParaRPr/>
          </a:p>
        </p:txBody>
      </p:sp>
      <p:sp>
        <p:nvSpPr>
          <p:cNvPr id="94" name="Google Shape;9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With linear search you try 101, 102, 103, … until you exit the feasible region.</a:t>
            </a:r>
            <a:endParaRPr/>
          </a:p>
          <a:p>
            <a:pPr indent="-317500" lvl="1" marL="914400" rtl="0" algn="l">
              <a:spcBef>
                <a:spcPts val="0"/>
              </a:spcBef>
              <a:spcAft>
                <a:spcPts val="0"/>
              </a:spcAft>
              <a:buSzPts val="1400"/>
              <a:buChar char="○"/>
            </a:pPr>
            <a:r>
              <a:rPr lang="en"/>
              <a:t>Why will you exit the feasible region at some point? Notice how the value for x3 monotonically decreases. So eventually, x3 will not get enough shares.</a:t>
            </a:r>
            <a:endParaRPr/>
          </a:p>
          <a:p>
            <a:pPr indent="-342900" lvl="0" marL="457200" rtl="0" algn="l">
              <a:spcBef>
                <a:spcPts val="0"/>
              </a:spcBef>
              <a:spcAft>
                <a:spcPts val="0"/>
              </a:spcAft>
              <a:buSzPts val="1800"/>
              <a:buChar char="●"/>
            </a:pPr>
            <a:r>
              <a:rPr lang="en"/>
              <a:t>With binary search you try 150, if it does not succeed you go again in the middle and try 125. If that is in the feasible region, you go into the middle again and try 137 or 138 etc.</a:t>
            </a:r>
            <a:endParaRPr/>
          </a:p>
          <a:p>
            <a:pPr indent="-342900" lvl="0" marL="457200" rtl="0" algn="l">
              <a:spcBef>
                <a:spcPts val="0"/>
              </a:spcBef>
              <a:spcAft>
                <a:spcPts val="0"/>
              </a:spcAft>
              <a:buSzPts val="1800"/>
              <a:buChar char="●"/>
            </a:pPr>
            <a:r>
              <a:rPr lang="en"/>
              <a:t>The linear search you can easily automate in Excel by dragging your formulas down the spreadsheet. Conditional formatting will tell you when to stop.</a:t>
            </a:r>
            <a:endParaRPr/>
          </a:p>
          <a:p>
            <a:pPr indent="-342900" lvl="0" marL="457200" rtl="0" algn="l">
              <a:spcBef>
                <a:spcPts val="0"/>
              </a:spcBef>
              <a:spcAft>
                <a:spcPts val="0"/>
              </a:spcAft>
              <a:buSzPts val="1800"/>
              <a:buChar char="●"/>
            </a:pPr>
            <a:r>
              <a:rPr lang="en"/>
              <a:t>Linear search works for this problem because we found a simple way to enumerate feasible solutions by incrementing x2 while in the feasible region.</a:t>
            </a:r>
            <a:endParaRPr/>
          </a:p>
        </p:txBody>
      </p:sp>
      <p:sp>
        <p:nvSpPr>
          <p:cNvPr id="95" name="Google Shape;95;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Better Solution</a:t>
            </a:r>
            <a:endParaRPr/>
          </a:p>
        </p:txBody>
      </p:sp>
      <p:sp>
        <p:nvSpPr>
          <p:cNvPr id="101" name="Google Shape;10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Use Excel to get intuition</a:t>
            </a:r>
            <a:endParaRPr/>
          </a:p>
          <a:p>
            <a:pPr indent="-342900" lvl="0" marL="457200" rtl="0" algn="l">
              <a:spcBef>
                <a:spcPts val="0"/>
              </a:spcBef>
              <a:spcAft>
                <a:spcPts val="0"/>
              </a:spcAft>
              <a:buSzPts val="1800"/>
              <a:buChar char="●"/>
            </a:pPr>
            <a:r>
              <a:rPr lang="en"/>
              <a:t>Generalize the problem: Solve the Problem for TotalShares.</a:t>
            </a:r>
            <a:endParaRPr/>
          </a:p>
          <a:p>
            <a:pPr indent="-342900" lvl="0" marL="457200" rtl="0" algn="l">
              <a:spcBef>
                <a:spcPts val="0"/>
              </a:spcBef>
              <a:spcAft>
                <a:spcPts val="0"/>
              </a:spcAft>
              <a:buSzPts val="1800"/>
              <a:buChar char="●"/>
            </a:pPr>
            <a:r>
              <a:rPr lang="en"/>
              <a:t>1000 is one special case.</a:t>
            </a:r>
            <a:endParaRPr/>
          </a:p>
          <a:p>
            <a:pPr indent="-342900" lvl="0" marL="457200" rtl="0" algn="l">
              <a:spcBef>
                <a:spcPts val="0"/>
              </a:spcBef>
              <a:spcAft>
                <a:spcPts val="0"/>
              </a:spcAft>
              <a:buSzPts val="1800"/>
              <a:buChar char="●"/>
            </a:pPr>
            <a:r>
              <a:rPr lang="en"/>
              <a:t>Find maximum solutions satisfying all constraints.</a:t>
            </a:r>
            <a:endParaRPr/>
          </a:p>
          <a:p>
            <a:pPr indent="-342900" lvl="0" marL="457200" rtl="0" algn="l">
              <a:spcBef>
                <a:spcPts val="0"/>
              </a:spcBef>
              <a:spcAft>
                <a:spcPts val="0"/>
              </a:spcAft>
              <a:buSzPts val="1800"/>
              <a:buChar char="●"/>
            </a:pPr>
            <a:r>
              <a:rPr lang="en"/>
              <a:t>x2</a:t>
            </a:r>
            <a:endParaRPr/>
          </a:p>
          <a:p>
            <a:pPr indent="-342900" lvl="0" marL="457200" rtl="0" algn="l">
              <a:spcBef>
                <a:spcPts val="0"/>
              </a:spcBef>
              <a:spcAft>
                <a:spcPts val="0"/>
              </a:spcAft>
              <a:buSzPts val="1800"/>
              <a:buChar char="●"/>
            </a:pPr>
            <a:r>
              <a:rPr lang="en"/>
              <a:t>x1= 2*x2</a:t>
            </a:r>
            <a:endParaRPr/>
          </a:p>
          <a:p>
            <a:pPr indent="-342900" lvl="0" marL="457200" rtl="0" algn="l">
              <a:spcBef>
                <a:spcPts val="0"/>
              </a:spcBef>
              <a:spcAft>
                <a:spcPts val="0"/>
              </a:spcAft>
              <a:buSzPts val="1800"/>
              <a:buChar char="●"/>
            </a:pPr>
            <a:r>
              <a:rPr lang="en"/>
              <a:t>x4=x2-1 (minimally satisfy constraint)</a:t>
            </a:r>
            <a:endParaRPr/>
          </a:p>
          <a:p>
            <a:pPr indent="-342900" lvl="0" marL="457200" rtl="0" algn="l">
              <a:spcBef>
                <a:spcPts val="0"/>
              </a:spcBef>
              <a:spcAft>
                <a:spcPts val="0"/>
              </a:spcAft>
              <a:buSzPts val="1800"/>
              <a:buChar char="●"/>
            </a:pPr>
            <a:r>
              <a:rPr lang="en"/>
              <a:t>x3=x1+x2+1 (minimally satisfy constraint)</a:t>
            </a:r>
            <a:endParaRPr/>
          </a:p>
          <a:p>
            <a:pPr indent="-342900" lvl="0" marL="457200" rtl="0" algn="l">
              <a:spcBef>
                <a:spcPts val="0"/>
              </a:spcBef>
              <a:spcAft>
                <a:spcPts val="0"/>
              </a:spcAft>
              <a:buSzPts val="1800"/>
              <a:buChar char="●"/>
            </a:pPr>
            <a:r>
              <a:rPr lang="en"/>
              <a:t>TotalShares = 7*x2</a:t>
            </a:r>
            <a:endParaRPr/>
          </a:p>
        </p:txBody>
      </p:sp>
      <p:sp>
        <p:nvSpPr>
          <p:cNvPr id="102" name="Google Shape;102;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Closed Form Solution (Through Excel Inspiration)</a:t>
            </a:r>
            <a:endParaRPr/>
          </a:p>
        </p:txBody>
      </p:sp>
      <p:sp>
        <p:nvSpPr>
          <p:cNvPr id="108" name="Google Shape;108;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No need for linear or binary search. Works if TotalShares &gt;= 7.</a:t>
            </a:r>
            <a:endParaRPr/>
          </a:p>
          <a:p>
            <a:pPr indent="-342900" lvl="0" marL="457200" rtl="0" algn="l">
              <a:spcBef>
                <a:spcPts val="0"/>
              </a:spcBef>
              <a:spcAft>
                <a:spcPts val="0"/>
              </a:spcAft>
              <a:buSzPts val="1800"/>
              <a:buChar char="●"/>
            </a:pPr>
            <a:r>
              <a:rPr lang="en"/>
              <a:t>x2 = trunc(TotalShares/7)</a:t>
            </a:r>
            <a:endParaRPr/>
          </a:p>
          <a:p>
            <a:pPr indent="-342900" lvl="0" marL="457200" rtl="0" algn="l">
              <a:spcBef>
                <a:spcPts val="0"/>
              </a:spcBef>
              <a:spcAft>
                <a:spcPts val="0"/>
              </a:spcAft>
              <a:buSzPts val="1800"/>
              <a:buChar char="●"/>
            </a:pPr>
            <a:r>
              <a:rPr lang="en"/>
              <a:t>x1= 2*x2</a:t>
            </a:r>
            <a:endParaRPr/>
          </a:p>
          <a:p>
            <a:pPr indent="-342900" lvl="0" marL="457200" rtl="0" algn="l">
              <a:spcBef>
                <a:spcPts val="0"/>
              </a:spcBef>
              <a:spcAft>
                <a:spcPts val="0"/>
              </a:spcAft>
              <a:buSzPts val="1800"/>
              <a:buChar char="●"/>
            </a:pPr>
            <a:r>
              <a:rPr lang="en"/>
              <a:t>x3= 3*x2+1+MOD(TotalShares,7) ; Third child gets remaining shares.</a:t>
            </a:r>
            <a:endParaRPr/>
          </a:p>
          <a:p>
            <a:pPr indent="-342900" lvl="0" marL="457200" rtl="0" algn="l">
              <a:spcBef>
                <a:spcPts val="0"/>
              </a:spcBef>
              <a:spcAft>
                <a:spcPts val="0"/>
              </a:spcAft>
              <a:buSzPts val="1800"/>
              <a:buChar char="●"/>
            </a:pPr>
            <a:r>
              <a:rPr lang="en"/>
              <a:t>x4= x2-1</a:t>
            </a:r>
            <a:endParaRPr/>
          </a:p>
          <a:p>
            <a:pPr indent="-342900" lvl="0" marL="457200" rtl="0" algn="l">
              <a:spcBef>
                <a:spcPts val="0"/>
              </a:spcBef>
              <a:spcAft>
                <a:spcPts val="0"/>
              </a:spcAft>
              <a:buSzPts val="1800"/>
              <a:buChar char="●"/>
            </a:pPr>
            <a:r>
              <a:rPr lang="en"/>
              <a:t>Note that x1+x2+x3+x4=7*trunc(TotalShares/7)+mod(TotalShares,7)=TotalShares</a:t>
            </a:r>
            <a:endParaRPr/>
          </a:p>
          <a:p>
            <a:pPr indent="0" lvl="0" marL="0" rtl="0" algn="l">
              <a:spcBef>
                <a:spcPts val="1600"/>
              </a:spcBef>
              <a:spcAft>
                <a:spcPts val="1600"/>
              </a:spcAft>
              <a:buNone/>
            </a:pPr>
            <a:r>
              <a:t/>
            </a:r>
            <a:endParaRPr/>
          </a:p>
        </p:txBody>
      </p:sp>
      <p:sp>
        <p:nvSpPr>
          <p:cNvPr id="109" name="Google Shape;109;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115" name="Google Shape;11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We solved the ShareDistribution problem in two incremental steps.</a:t>
            </a:r>
            <a:endParaRPr/>
          </a:p>
          <a:p>
            <a:pPr indent="-317500" lvl="1" marL="914400" rtl="0" algn="l">
              <a:spcBef>
                <a:spcPts val="0"/>
              </a:spcBef>
              <a:spcAft>
                <a:spcPts val="0"/>
              </a:spcAft>
              <a:buSzPts val="1400"/>
              <a:buChar char="○"/>
            </a:pPr>
            <a:r>
              <a:rPr lang="en"/>
              <a:t>First we solved the subproblem of finding feasible solutions which resulted in a systematic and efficient way to enumerate feasible solutions.</a:t>
            </a:r>
            <a:endParaRPr/>
          </a:p>
          <a:p>
            <a:pPr indent="-317500" lvl="1" marL="914400" rtl="0" algn="l">
              <a:spcBef>
                <a:spcPts val="0"/>
              </a:spcBef>
              <a:spcAft>
                <a:spcPts val="0"/>
              </a:spcAft>
              <a:buSzPts val="1400"/>
              <a:buChar char="○"/>
            </a:pPr>
            <a:r>
              <a:rPr lang="en"/>
              <a:t>We then used Linear Search or Binary Search to find the maximum feasible solution.</a:t>
            </a:r>
            <a:endParaRPr/>
          </a:p>
          <a:p>
            <a:pPr indent="-317500" lvl="1" marL="914400" rtl="0" algn="l">
              <a:spcBef>
                <a:spcPts val="0"/>
              </a:spcBef>
              <a:spcAft>
                <a:spcPts val="0"/>
              </a:spcAft>
              <a:buSzPts val="1400"/>
              <a:buChar char="○"/>
            </a:pPr>
            <a:r>
              <a:rPr lang="en"/>
              <a:t>Finally we came up with a closed form solution.</a:t>
            </a:r>
            <a:endParaRPr/>
          </a:p>
          <a:p>
            <a:pPr indent="-342900" lvl="0" marL="457200" rtl="0" algn="l">
              <a:spcBef>
                <a:spcPts val="0"/>
              </a:spcBef>
              <a:spcAft>
                <a:spcPts val="0"/>
              </a:spcAft>
              <a:buSzPts val="1800"/>
              <a:buChar char="●"/>
            </a:pPr>
            <a:r>
              <a:rPr lang="en"/>
              <a:t>We will utilize Incremental Problem Solving several times in this course.</a:t>
            </a:r>
            <a:endParaRPr/>
          </a:p>
        </p:txBody>
      </p:sp>
      <p:sp>
        <p:nvSpPr>
          <p:cNvPr id="116" name="Google Shape;116;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